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1" r:id="rId4"/>
    <p:sldId id="262" r:id="rId5"/>
    <p:sldId id="263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B0576-8060-4493-A4FD-CB96FCD09C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287B2-64BD-4A2B-B932-EF3F83BA56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754A-A933-47AF-A4B5-D8E6F82D67B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34F2-19F1-4A48-AF3D-75E1B56040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9C3B0-63DB-4679-B48C-97DA22A9D8F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12A0-873A-4965-9C7B-EE145CEF2C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CD249-5ECF-4ED7-8E24-B514BAF49C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6FDD-5E6A-47EB-8563-EE7BCE882D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6CB63-F73E-47C8-A41D-DC5D89AC7EE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B7A14-03ED-4E96-8F1E-EEEE120E24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966CA-CDC7-4E97-B61D-7A06D57F193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02EF42-1F5F-4C61-92B6-837BCAF49DB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62013" y="5268913"/>
            <a:ext cx="7032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altLang="zh-CN" sz="4800" dirty="0" smtClean="0">
                <a:latin typeface="Tahoma" pitchFamily="34" charset="0"/>
                <a:ea typeface="Dotum" pitchFamily="34" charset="-127"/>
              </a:rPr>
              <a:t>RIJEČ, REČENICA, PRIČA</a:t>
            </a:r>
            <a:endParaRPr lang="en-US" altLang="zh-CN" sz="4800" dirty="0">
              <a:latin typeface="Tahoma" pitchFamily="34" charset="0"/>
              <a:ea typeface="Dotum" pitchFamily="34" charset="-127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620713"/>
            <a:ext cx="46313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altLang="zh-CN" sz="3200" b="1" dirty="0" smtClean="0">
                <a:latin typeface="Tahoma" pitchFamily="34" charset="0"/>
                <a:ea typeface="Dotum" pitchFamily="34" charset="-127"/>
              </a:rPr>
              <a:t>1.B</a:t>
            </a:r>
          </a:p>
          <a:p>
            <a:r>
              <a:rPr lang="hr-HR" altLang="zh-CN" sz="3200" b="1" dirty="0" smtClean="0">
                <a:latin typeface="Tahoma" pitchFamily="34" charset="0"/>
                <a:ea typeface="Dotum" pitchFamily="34" charset="-127"/>
              </a:rPr>
              <a:t>OŠ AUGUSTA ŠENOE, </a:t>
            </a:r>
          </a:p>
          <a:p>
            <a:r>
              <a:rPr lang="hr-HR" altLang="zh-CN" sz="3200" b="1" dirty="0" smtClean="0">
                <a:latin typeface="Tahoma" pitchFamily="34" charset="0"/>
                <a:ea typeface="Dotum" pitchFamily="34" charset="-127"/>
              </a:rPr>
              <a:t>ZAGREB</a:t>
            </a:r>
            <a:endParaRPr lang="en-US" altLang="zh-CN" sz="3200" b="1" dirty="0">
              <a:latin typeface="Tahoma" pitchFamily="34" charset="0"/>
              <a:ea typeface="Dotum" pitchFamily="34" charset="-127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RIJEČI  OD  ZADANIH  SLOVA  </a:t>
            </a:r>
            <a:r>
              <a:rPr lang="hr-H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hr-HR" dirty="0"/>
          </a:p>
        </p:txBody>
      </p:sp>
      <p:pic>
        <p:nvPicPr>
          <p:cNvPr id="12" name="Rezervirano mjesto sadržaja 11" descr="IMG_7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8845"/>
            <a:ext cx="7560840" cy="5670630"/>
          </a:xfrm>
        </p:spPr>
      </p:pic>
      <p:pic>
        <p:nvPicPr>
          <p:cNvPr id="13" name="Slika 12" descr="IMG_7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7488832" cy="5616624"/>
          </a:xfrm>
          <a:prstGeom prst="rect">
            <a:avLst/>
          </a:prstGeom>
        </p:spPr>
      </p:pic>
      <p:pic>
        <p:nvPicPr>
          <p:cNvPr id="14" name="Slika 13" descr="IMG_7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836712"/>
            <a:ext cx="7584843" cy="5688632"/>
          </a:xfrm>
          <a:prstGeom prst="rect">
            <a:avLst/>
          </a:prstGeom>
        </p:spPr>
      </p:pic>
      <p:pic>
        <p:nvPicPr>
          <p:cNvPr id="15" name="Slika 14" descr="IMG_79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836712"/>
            <a:ext cx="7584843" cy="5688632"/>
          </a:xfrm>
          <a:prstGeom prst="rect">
            <a:avLst/>
          </a:prstGeom>
        </p:spPr>
      </p:pic>
      <p:pic>
        <p:nvPicPr>
          <p:cNvPr id="16" name="Slika 15" descr="IMG_79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836712"/>
            <a:ext cx="7632848" cy="5724636"/>
          </a:xfrm>
          <a:prstGeom prst="rect">
            <a:avLst/>
          </a:prstGeom>
        </p:spPr>
      </p:pic>
      <p:pic>
        <p:nvPicPr>
          <p:cNvPr id="17" name="Slika 16" descr="IMG_79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836712"/>
            <a:ext cx="7632848" cy="5724636"/>
          </a:xfrm>
          <a:prstGeom prst="rect">
            <a:avLst/>
          </a:prstGeom>
        </p:spPr>
      </p:pic>
      <p:pic>
        <p:nvPicPr>
          <p:cNvPr id="18" name="Slika 17" descr="IMG_79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836712"/>
            <a:ext cx="7704856" cy="577864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 PANOU POSTAVITI SAŽETAK RADA</a:t>
            </a:r>
            <a:r>
              <a:rPr lang="hr-H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hr-HR" dirty="0"/>
          </a:p>
        </p:txBody>
      </p:sp>
      <p:pic>
        <p:nvPicPr>
          <p:cNvPr id="4" name="Rezervirano mjesto sadržaja 3" descr="IMG_7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568952" cy="6426714"/>
          </a:xfrm>
        </p:spPr>
      </p:pic>
      <p:pic>
        <p:nvPicPr>
          <p:cNvPr id="5" name="Slika 4" descr="IMG_7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8568952" cy="642671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</a:t>
            </a:r>
            <a:endParaRPr lang="hr-HR" dirty="0"/>
          </a:p>
        </p:txBody>
      </p:sp>
      <p:pic>
        <p:nvPicPr>
          <p:cNvPr id="4" name="Rezervirano mjesto sadržaja 3" descr="IMG_7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Slika 4" descr="IMG_7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79358"/>
            <a:ext cx="7704856" cy="577864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426170"/>
          </a:xfrm>
        </p:spPr>
        <p:txBody>
          <a:bodyPr/>
          <a:lstStyle/>
          <a:p>
            <a:r>
              <a:rPr lang="hr-HR" sz="1800" dirty="0" smtClean="0"/>
              <a:t>Prezentaciju izradila i sat održala Sandra Vuk, 2010.</a:t>
            </a:r>
            <a:br>
              <a:rPr lang="hr-HR" sz="1800" dirty="0" smtClean="0"/>
            </a:b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NASTAVNO </a:t>
            </a:r>
            <a:r>
              <a:rPr lang="hr-HR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PODRUČJE:</a:t>
            </a:r>
            <a:r>
              <a:rPr lang="hr-HR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JEZIK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Glas, slovo, </a:t>
            </a:r>
            <a:r>
              <a:rPr lang="hr-HR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riječ i </a:t>
            </a:r>
            <a:r>
              <a:rPr lang="hr-HR" sz="1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hr-HR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rečenica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1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Ključni pojmovi: 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glas, slovo, </a:t>
            </a:r>
            <a:r>
              <a:rPr lang="hr-HR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riječ,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rečenica. </a:t>
            </a:r>
            <a:b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1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Obrazovna postignuća: 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razumjeti i </a:t>
            </a:r>
            <a:r>
              <a:rPr lang="hr-HR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razlikovati pojmove 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glas, slovo, </a:t>
            </a:r>
            <a:r>
              <a:rPr lang="hr-HR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riječ, 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razumjeti pojam rečenica </a:t>
            </a:r>
            <a:r>
              <a:rPr lang="hr-HR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 komunikacijskim </a:t>
            </a: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situacijama; samostalno izgovarati i</a:t>
            </a:r>
            <a:r>
              <a:rPr lang="hr-HR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napisati rečenicu </a:t>
            </a:r>
            <a:r>
              <a:rPr lang="hr-HR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hr-HR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hr-HR" sz="1800" dirty="0"/>
          </a:p>
        </p:txBody>
      </p:sp>
      <p:pic>
        <p:nvPicPr>
          <p:cNvPr id="4" name="Rezervirano mjesto sadržaja 3" descr="IMG_7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45546"/>
            <a:ext cx="8229600" cy="431245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2051720" y="5445224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GLAS – SLOVO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Formiranje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grupa po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učenika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>
              <a:buNone/>
            </a:pPr>
            <a:r>
              <a:rPr lang="hr-HR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 KORAK </a:t>
            </a:r>
            <a:r>
              <a:rPr lang="hr-HR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 – SLOVO</a:t>
            </a:r>
          </a:p>
          <a:p>
            <a:pPr lvl="1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</a:rPr>
              <a:t>Biranje vođe grupe</a:t>
            </a:r>
          </a:p>
          <a:p>
            <a:pPr lvl="1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</a:rPr>
              <a:t>Vođe dolaze po listiće . </a:t>
            </a:r>
          </a:p>
          <a:p>
            <a:pPr lvl="1"/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</a:rPr>
              <a:t>Učiteljica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</a:rPr>
              <a:t>svima objašnjava zadatak: na svaki listić u grupi treba napisati slovo koje smo do sada naučili. </a:t>
            </a: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Vrijeme za izvršenje zadatka je 3 min.</a:t>
            </a: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Mjerenje vremena počinje kada svi u grupi dobiju listić.</a:t>
            </a: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isteku vremena za rad na dogovorni znak vođa svake  grupe čita  slova koja su napisali.</a:t>
            </a: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Učitelj na ploči zapisuje slova.</a:t>
            </a: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Zaključak:   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GLASOVE   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IZGOVARAMO.</a:t>
            </a: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                  SLOVA    PIŠEMO.</a:t>
            </a:r>
          </a:p>
          <a:p>
            <a:endParaRPr lang="hr-H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7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7556" cy="6103408"/>
          </a:xfrm>
        </p:spPr>
      </p:pic>
      <p:pic>
        <p:nvPicPr>
          <p:cNvPr id="5" name="Slika 4" descr="IMG_79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022" y="0"/>
            <a:ext cx="4623978" cy="6165304"/>
          </a:xfrm>
          <a:prstGeom prst="rect">
            <a:avLst/>
          </a:prstGeom>
        </p:spPr>
      </p:pic>
      <p:pic>
        <p:nvPicPr>
          <p:cNvPr id="6" name="Slika 5" descr="IMG_7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0"/>
            <a:ext cx="7172960" cy="5379720"/>
          </a:xfrm>
          <a:prstGeom prst="rect">
            <a:avLst/>
          </a:prstGeom>
        </p:spPr>
      </p:pic>
      <p:pic>
        <p:nvPicPr>
          <p:cNvPr id="7" name="Slika 6" descr="IMG_79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4644008" cy="6192011"/>
          </a:xfrm>
          <a:prstGeom prst="rect">
            <a:avLst/>
          </a:prstGeom>
        </p:spPr>
      </p:pic>
      <p:pic>
        <p:nvPicPr>
          <p:cNvPr id="8" name="Slika 7" descr="IMG_79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0"/>
            <a:ext cx="4569972" cy="6093296"/>
          </a:xfrm>
          <a:prstGeom prst="rect">
            <a:avLst/>
          </a:prstGeom>
        </p:spPr>
      </p:pic>
      <p:pic>
        <p:nvPicPr>
          <p:cNvPr id="9" name="Slika 8" descr="IMG_79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4716016" cy="6288021"/>
          </a:xfrm>
          <a:prstGeom prst="rect">
            <a:avLst/>
          </a:prstGeom>
        </p:spPr>
      </p:pic>
      <p:pic>
        <p:nvPicPr>
          <p:cNvPr id="10" name="Slika 9" descr="IMG_79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0"/>
            <a:ext cx="4752528" cy="633670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hr-HR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KORAK –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SASTAVLJANJE  RIJEČI OD OBRAĐENIH 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SLOVA</a:t>
            </a:r>
            <a:endParaRPr lang="hr-H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ZADATAK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od zadanih slova  sastaviti što više riječi.</a:t>
            </a:r>
          </a:p>
          <a:p>
            <a:pPr lvl="0"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Grupa bira učenika koji je vješt u pisanju. Taj učenik će zapisati one riječi koje članovi grupe uspiju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složiti/izmisliti. Nakon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dogovora i izbora  tog učenika taj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 dolazi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učiteljice po radni listić na kojemu će napisati  riječi.</a:t>
            </a:r>
          </a:p>
          <a:p>
            <a:pPr lvl="0"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Učiteljica objašnjava rad učenika u grupi: 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pojašnjava pojam TIHI RAD (da druge grupe ne čuju njihov razgovor),  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paziti kako se pišu velika tiskana slova u troredu, 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paziti na razmak  između riječi i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urednost </a:t>
            </a:r>
            <a:r>
              <a:rPr lang="hr-HR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H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Vrijeme za izvršenje zadatka je 10 min.</a:t>
            </a: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isteka vremena  prekidamo rad grupe. Svaki pisač u grupi čitat će riječi koje su napisali.</a:t>
            </a:r>
          </a:p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Učiteljica  te riječi  zapisuje na ploču ( ako se neka riječ pojavljuje u svakoj grupi zapisujemo je samo jednom)</a:t>
            </a:r>
          </a:p>
          <a:p>
            <a:endParaRPr lang="hr-H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Zaobljeni pravokutnik 3"/>
          <p:cNvSpPr/>
          <p:nvPr/>
        </p:nvSpPr>
        <p:spPr>
          <a:xfrm>
            <a:off x="4716016" y="2852936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primjer: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ruka, krumpir, sok, kos, košara, lutko, Vinko, pije, sretan…</a:t>
            </a:r>
          </a:p>
          <a:p>
            <a:pPr lvl="0"/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Provodi se glasovna analiza zapisanih riječi. </a:t>
            </a:r>
          </a:p>
          <a:p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Učiteljica navodi učenike na zaključak da riječ ima onoliko slova koliko </a:t>
            </a:r>
          </a:p>
          <a:p>
            <a:pPr>
              <a:buNone/>
            </a:pP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 glasova i obrnuto.</a:t>
            </a:r>
          </a:p>
          <a:p>
            <a:pPr>
              <a:buNone/>
            </a:pP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(Iznad zapisanih slova piše se podnaslov RIJEČI.)</a:t>
            </a:r>
          </a:p>
          <a:p>
            <a:endParaRPr lang="hr-H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79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lika 4" descr="IMG_7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REČENICA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KORAK  -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SASTAVLJANJE   REČENICA  OD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ZAPISANIH 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RIJEČI   NA  PLOČI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Učiteljica 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sastavlja jednu rečenicu od riječi na ploči da bi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</a:t>
            </a:r>
            <a:r>
              <a:rPr lang="hr-HR" sz="1800" dirty="0" smtClean="0"/>
              <a:t>enici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shvatili zadatak.   KRUMPIR JE U KOŠARI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r-HR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</a:t>
            </a:r>
            <a:endParaRPr lang="hr-H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Učenike navodimo da prepoznaju rečenicu, rečenični znak ( točka) i riječi  u rečenici.</a:t>
            </a:r>
          </a:p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Svaka grupa opet bira svog pisača koji će zapisati te rečenice koje će složiti od zadanih riječi. Vrijeme za izvršenje zadatka je 15 minuta.</a:t>
            </a:r>
          </a:p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Ponavljamo upute o radnoj disciplini.</a:t>
            </a:r>
          </a:p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naš znak učenici počinju radom.</a:t>
            </a:r>
          </a:p>
          <a:p>
            <a:endParaRPr lang="hr-H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555776" y="2780928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REČENICE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 15 min prekidamo rad i po grupama kontroliramo napisane rečenice koje zapisujemo na ploči ( samo one koje su točne i rečenicu koja se prvi put pojavljuje).</a:t>
            </a:r>
          </a:p>
          <a:p>
            <a:pPr>
              <a:buNone/>
            </a:pP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Iznad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zapisanih slova piše se podnaslov crvenom kredom: 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</a:t>
            </a:r>
            <a:r>
              <a:rPr lang="hr-HR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REČENICA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>
              <a:buNone/>
            </a:pP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Moguće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rečenice: </a:t>
            </a:r>
            <a:endParaRPr lang="hr-HR" sz="1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REČENIČNI  ZNAK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kraju rečenice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stavljamo rečenični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znak 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TOČKU.</a:t>
            </a:r>
            <a:endParaRPr lang="hr-H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Slijedi analiza rečenice na riječi: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Od čega se sastoji rečenica?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Koliko riječi ima prva rečenica? (druga, treća…)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r-HR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 KORAK  -   SINTEZA </a:t>
            </a:r>
            <a:endParaRPr lang="hr-H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hr-HR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hr-HR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 smo radili i što smo naučili</a:t>
            </a:r>
            <a:r>
              <a:rPr lang="hr-H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2699792" y="4437112"/>
            <a:ext cx="259228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SLOVO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Pravokutnik s dijagonalno zaobljenim kutom 4"/>
          <p:cNvSpPr/>
          <p:nvPr/>
        </p:nvSpPr>
        <p:spPr>
          <a:xfrm>
            <a:off x="1187624" y="4149080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Aa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Pravokutnik s dijagonalno zaobljenim kutom 5"/>
          <p:cNvSpPr/>
          <p:nvPr/>
        </p:nvSpPr>
        <p:spPr>
          <a:xfrm>
            <a:off x="1187624" y="4797152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Rr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Pravokutnik s dijagonalno zaobljenim kutom 6"/>
          <p:cNvSpPr/>
          <p:nvPr/>
        </p:nvSpPr>
        <p:spPr>
          <a:xfrm>
            <a:off x="5868144" y="5229200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Mm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Pravokutnik s dijagonalno zaobljenim kutom 7"/>
          <p:cNvSpPr/>
          <p:nvPr/>
        </p:nvSpPr>
        <p:spPr>
          <a:xfrm>
            <a:off x="5868144" y="4581128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Pravokutnik s dijagonalno zaobljenim kutom 8"/>
          <p:cNvSpPr/>
          <p:nvPr/>
        </p:nvSpPr>
        <p:spPr>
          <a:xfrm>
            <a:off x="5076056" y="3933056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Pravokutnik s dijagonalno zaobljenim kutom 9"/>
          <p:cNvSpPr/>
          <p:nvPr/>
        </p:nvSpPr>
        <p:spPr>
          <a:xfrm>
            <a:off x="3779912" y="3861048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Uu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Pravokutnik s dijagonalno zaobljenim kutom 10"/>
          <p:cNvSpPr/>
          <p:nvPr/>
        </p:nvSpPr>
        <p:spPr>
          <a:xfrm>
            <a:off x="2483768" y="3933056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Ee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2" name="Pravokutnik s dijagonalno zaobljenim kutom 11"/>
          <p:cNvSpPr/>
          <p:nvPr/>
        </p:nvSpPr>
        <p:spPr>
          <a:xfrm>
            <a:off x="2483768" y="5661248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Šš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Pravokutnik s dijagonalno zaobljenim kutom 12"/>
          <p:cNvSpPr/>
          <p:nvPr/>
        </p:nvSpPr>
        <p:spPr>
          <a:xfrm>
            <a:off x="1475656" y="5445224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Pp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Pravokutnik s dijagonalno zaobljenim kutom 13"/>
          <p:cNvSpPr/>
          <p:nvPr/>
        </p:nvSpPr>
        <p:spPr>
          <a:xfrm>
            <a:off x="3779912" y="5733256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Ss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Pravokutnik s dijagonalno zaobljenim kutom 14"/>
          <p:cNvSpPr/>
          <p:nvPr/>
        </p:nvSpPr>
        <p:spPr>
          <a:xfrm>
            <a:off x="4788024" y="5733256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Nn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6" name="Pravokutnik s dijagonalno zaobljenim kutom 15"/>
          <p:cNvSpPr/>
          <p:nvPr/>
        </p:nvSpPr>
        <p:spPr>
          <a:xfrm>
            <a:off x="6300192" y="3933056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Kk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7" name="Pravokutnik s dijagonalno zaobljenim kutom 16"/>
          <p:cNvSpPr/>
          <p:nvPr/>
        </p:nvSpPr>
        <p:spPr>
          <a:xfrm>
            <a:off x="6372200" y="5805264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Tt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Pravokutnik s dijagonalno zaobljenim kutom 17"/>
          <p:cNvSpPr/>
          <p:nvPr/>
        </p:nvSpPr>
        <p:spPr>
          <a:xfrm>
            <a:off x="1475656" y="6093296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Vv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9" name="Pravokutnik s dijagonalno zaobljenim kutom 18"/>
          <p:cNvSpPr/>
          <p:nvPr/>
        </p:nvSpPr>
        <p:spPr>
          <a:xfrm>
            <a:off x="6804248" y="4797152"/>
            <a:ext cx="792088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Jj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21" name="Ravni poveznik sa strelicom 20"/>
          <p:cNvCxnSpPr>
            <a:stCxn id="4" idx="2"/>
            <a:endCxn id="6" idx="0"/>
          </p:cNvCxnSpPr>
          <p:nvPr/>
        </p:nvCxnSpPr>
        <p:spPr>
          <a:xfrm rot="10800000">
            <a:off x="1979712" y="5049180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rot="10800000">
            <a:off x="1907704" y="4509120"/>
            <a:ext cx="864096" cy="289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>
            <a:endCxn id="11" idx="0"/>
          </p:cNvCxnSpPr>
          <p:nvPr/>
        </p:nvCxnSpPr>
        <p:spPr>
          <a:xfrm rot="10800000">
            <a:off x="3275856" y="4185084"/>
            <a:ext cx="360040" cy="253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 rot="10800000" flipV="1">
            <a:off x="2195736" y="544522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/>
          <p:nvPr/>
        </p:nvCxnSpPr>
        <p:spPr>
          <a:xfrm rot="5400000">
            <a:off x="2195736" y="5373216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endCxn id="14" idx="3"/>
          </p:cNvCxnSpPr>
          <p:nvPr/>
        </p:nvCxnSpPr>
        <p:spPr>
          <a:xfrm>
            <a:off x="3780706" y="5591622"/>
            <a:ext cx="395250" cy="141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 rot="5400000">
            <a:off x="3096630" y="5770054"/>
            <a:ext cx="50246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avni poveznik sa strelicom 33"/>
          <p:cNvCxnSpPr>
            <a:endCxn id="9" idx="1"/>
          </p:cNvCxnSpPr>
          <p:nvPr/>
        </p:nvCxnSpPr>
        <p:spPr>
          <a:xfrm rot="5400000" flipH="1" flipV="1">
            <a:off x="5130062" y="4455114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Ravni poveznik sa strelicom 34"/>
          <p:cNvCxnSpPr/>
          <p:nvPr/>
        </p:nvCxnSpPr>
        <p:spPr>
          <a:xfrm flipV="1">
            <a:off x="3707904" y="4221088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Ravni poveznik sa strelicom 35"/>
          <p:cNvCxnSpPr/>
          <p:nvPr/>
        </p:nvCxnSpPr>
        <p:spPr>
          <a:xfrm flipV="1">
            <a:off x="5148064" y="429309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>
            <a:endCxn id="7" idx="2"/>
          </p:cNvCxnSpPr>
          <p:nvPr/>
        </p:nvCxnSpPr>
        <p:spPr>
          <a:xfrm>
            <a:off x="5076056" y="5301208"/>
            <a:ext cx="792088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Ravni poveznik sa strelicom 46"/>
          <p:cNvCxnSpPr>
            <a:stCxn id="4" idx="5"/>
            <a:endCxn id="15" idx="3"/>
          </p:cNvCxnSpPr>
          <p:nvPr/>
        </p:nvCxnSpPr>
        <p:spPr>
          <a:xfrm rot="16200000" flipH="1">
            <a:off x="4922619" y="5471807"/>
            <a:ext cx="251278" cy="271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>
            <a:endCxn id="8" idx="2"/>
          </p:cNvCxnSpPr>
          <p:nvPr/>
        </p:nvCxnSpPr>
        <p:spPr>
          <a:xfrm flipV="1">
            <a:off x="5292080" y="4833156"/>
            <a:ext cx="576064" cy="181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Ravni poveznik sa strelicom 48"/>
          <p:cNvCxnSpPr>
            <a:endCxn id="17" idx="2"/>
          </p:cNvCxnSpPr>
          <p:nvPr/>
        </p:nvCxnSpPr>
        <p:spPr>
          <a:xfrm>
            <a:off x="5076056" y="5374804"/>
            <a:ext cx="1296144" cy="682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Ravni poveznik sa strelicom 49"/>
          <p:cNvCxnSpPr>
            <a:endCxn id="19" idx="2"/>
          </p:cNvCxnSpPr>
          <p:nvPr/>
        </p:nvCxnSpPr>
        <p:spPr>
          <a:xfrm flipV="1">
            <a:off x="5220072" y="5049180"/>
            <a:ext cx="1584176" cy="37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04_2">
  <a:themeElements>
    <a:clrScheme name="0404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04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04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4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4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4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4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4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4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4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4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4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4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4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0404_2</Template>
  <TotalTime>144</TotalTime>
  <Words>265</Words>
  <Application>Microsoft Office PowerPoint</Application>
  <PresentationFormat>Prikaz na zaslonu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宋体</vt:lpstr>
      <vt:lpstr>Tahoma</vt:lpstr>
      <vt:lpstr>Dotum</vt:lpstr>
      <vt:lpstr>Wingdings</vt:lpstr>
      <vt:lpstr>Calibri</vt:lpstr>
      <vt:lpstr>0404_2</vt:lpstr>
      <vt:lpstr>Slajd 1</vt:lpstr>
      <vt:lpstr>GLAS – SLOVO</vt:lpstr>
      <vt:lpstr>Slajd 3</vt:lpstr>
      <vt:lpstr>RIJEČ</vt:lpstr>
      <vt:lpstr>Slajd 5</vt:lpstr>
      <vt:lpstr>Slajd 6</vt:lpstr>
      <vt:lpstr>REČENICA</vt:lpstr>
      <vt:lpstr>REČENICE</vt:lpstr>
      <vt:lpstr>REČENIČNI  ZNAK</vt:lpstr>
      <vt:lpstr>RIJEČI  OD  ZADANIH  SLOVA   </vt:lpstr>
      <vt:lpstr>NA PANOU POSTAVITI SAŽETAK RADA </vt:lpstr>
      <vt:lpstr>PRAĆENJE</vt:lpstr>
      <vt:lpstr>Prezentaciju izradila i sat održala Sandra Vuk, 2010.  NASTAVNO PODRUČJE:JEZIK 1. Glas, slovo, riječ i 3. rečenica Ključni pojmovi: glas, slovo, riječ, rečenica.  Obrazovna postignuća: razumjeti i razlikovati pojmove glas, slovo, riječ, razumjeti pojam rečenica u komunikacijskim situacijama; samostalno izgovarati i napisati rečenicu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Sandra Vuk</dc:creator>
  <cp:lastModifiedBy>Sandra Vuk</cp:lastModifiedBy>
  <cp:revision>8</cp:revision>
  <dcterms:created xsi:type="dcterms:W3CDTF">2010-11-23T16:19:51Z</dcterms:created>
  <dcterms:modified xsi:type="dcterms:W3CDTF">2010-11-23T18:43:58Z</dcterms:modified>
</cp:coreProperties>
</file>